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100000" cy="4340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2400" spc="-1" strike="noStrike">
              <a:solidFill>
                <a:srgbClr val="050505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85760" cy="56700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r>
              <a:rPr b="0" lang="en-GB" sz="3300" spc="-1" strike="noStrike">
                <a:solidFill>
                  <a:srgbClr val="050505"/>
                </a:solidFill>
                <a:latin typeface="Times New Roman"/>
              </a:rPr>
              <a:t>Click to edit the title text format</a:t>
            </a:r>
            <a:endParaRPr b="0" lang="en-GB" sz="3300" spc="-1" strike="noStrike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50505"/>
                </a:solidFill>
                <a:latin typeface="Arial"/>
              </a:rPr>
              <a:t>Click to edit the outline text format</a:t>
            </a:r>
            <a:endParaRPr b="0" lang="en-GB" sz="2400" spc="-1" strike="noStrike">
              <a:solidFill>
                <a:srgbClr val="050505"/>
              </a:solidFill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b="0" lang="en-GB" sz="2090" spc="-1" strike="noStrike">
                <a:solidFill>
                  <a:srgbClr val="050505"/>
                </a:solidFill>
                <a:latin typeface="Arial"/>
              </a:rPr>
              <a:t>Second Outline Level</a:t>
            </a:r>
            <a:endParaRPr b="0" lang="en-GB" sz="2090" spc="-1" strike="noStrike">
              <a:solidFill>
                <a:srgbClr val="050505"/>
              </a:solidFill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50505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50505"/>
              </a:solidFill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66ff"/>
              </a:buClr>
              <a:buSzPct val="40000"/>
              <a:buFont typeface="Symbol" charset="2"/>
              <a:buChar char="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Fourth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Fifth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Sixth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66ff"/>
              </a:buClr>
              <a:buSzPct val="40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50505"/>
                </a:solidFill>
                <a:latin typeface="Arial"/>
              </a:rPr>
              <a:t>Seventh Outline Level</a:t>
            </a:r>
            <a:endParaRPr b="0" lang="en-GB" sz="1500" spc="-1" strike="noStrike">
              <a:solidFill>
                <a:srgbClr val="050505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Arial"/>
              </a:rPr>
              <a:t>&lt;date/time&gt;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Arial"/>
              </a:rPr>
              <a:t>&lt;footer&gt;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C8428FA-C088-45AB-A595-A349DA1819C9}" type="slidenum">
              <a:rPr b="0" lang="en-GB" sz="1400" spc="-1" strike="noStrike">
                <a:latin typeface="Arial"/>
              </a:rPr>
              <a:t>&lt;number&gt;</a:t>
            </a:fld>
            <a:endParaRPr b="0" lang="en-GB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8000" cy="432000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304000" y="4797720"/>
            <a:ext cx="69595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open TopSpin it usually looks something like this… there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is no dataset open yet.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2304000" y="4725720"/>
            <a:ext cx="72201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Click on the “Adjust Phase” button to enter manual phasing, then click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And hold on the “0” button. Sliding the mouse will adjust the phase.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2275560" y="4752000"/>
            <a:ext cx="7372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phase is correct when the baseline is flat on either side of the peak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that has a red line on it (referred to as the “pivot point”).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2253960" y="4752000"/>
            <a:ext cx="7034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But you may find that lines away from the pivot point are now out of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phase. Expand the line furthest from the pivot point.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298600" y="4752000"/>
            <a:ext cx="6485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rest of the spectrum needs a frequency dependent phase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correction which is done by clicking/holding/dragging the “1”.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69" name="TextShape 1"/>
          <p:cNvSpPr txBox="1"/>
          <p:nvPr/>
        </p:nvSpPr>
        <p:spPr>
          <a:xfrm>
            <a:off x="2270880" y="4752000"/>
            <a:ext cx="6801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are happy with the phasing you need to save the result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by clicking on the save icon (looks like a floppy disk).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2268720" y="4797720"/>
            <a:ext cx="6659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If there is a reference compound (such as TMS) you should now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set it to 0 ppm. This needs to be done before anything else.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73" name="TextShape 1"/>
          <p:cNvSpPr txBox="1"/>
          <p:nvPr/>
        </p:nvSpPr>
        <p:spPr>
          <a:xfrm>
            <a:off x="2304000" y="4797720"/>
            <a:ext cx="68544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If you select “Pick Peaks” the program will automatically select the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Peaks and enter a mode where you can edit the selection.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75" name="TextShape 1"/>
          <p:cNvSpPr txBox="1"/>
          <p:nvPr/>
        </p:nvSpPr>
        <p:spPr>
          <a:xfrm>
            <a:off x="2304000" y="4725720"/>
            <a:ext cx="69105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last piece of processing is baseline adjustment. The automatic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version works quite well using the command abs(n).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2296440" y="4752000"/>
            <a:ext cx="69915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will find more baseline correction options under the “Advanced”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menu. It’s the one place where the work-flow is out-of-order.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2322720" y="4755960"/>
            <a:ext cx="68619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abs will create default integrals, absn performs baseline correction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but does not create integrals… leaving you to do so manually.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2294640" y="4745520"/>
            <a:ext cx="67096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click on the “+” next to the folders in the browser pane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it will expand to the next level.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291040" y="4725720"/>
            <a:ext cx="64929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In integration mode. The first icon along enables you to switch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between the cursor’s integration and expansion modes.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2304000" y="4797720"/>
            <a:ext cx="6281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the icon is not selected you can expand regions of the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spectrum as usual.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2286000" y="4725720"/>
            <a:ext cx="7002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Sometimes a peak (or multiplet) will give a strange looking integral.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The slope and bias of that integral need to be manually adjusted.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2238120" y="4725720"/>
            <a:ext cx="66898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can select an integral by right-clicking on it (a menu pops up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with “Select” as an option. Bias is adjusted with the “b” icon.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2251440" y="4725720"/>
            <a:ext cx="71805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Slope is adjusted with the “s” icon. As with phase correction you need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to click and hold on the icon, then drag to make the adjustment.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2304000" y="4752000"/>
            <a:ext cx="7012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When you right click on an integral and select it, you can then right-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-click again to calibrate. There is also a button to select all integrals.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2304000" y="4752000"/>
            <a:ext cx="70448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If you select all the integrals, there is also a button to delete them all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Which is useful if you make a mess and want to start again!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2303280" y="4797720"/>
            <a:ext cx="6840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And again, as with phase correction, you need to save the results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when you’ve finished.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2232000" y="4752000"/>
            <a:ext cx="72475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first level is the experiment name, the next level is the experiment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number (here, 20).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2304000" y="4725720"/>
            <a:ext cx="68742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The bottom level (usually a “1”) is the processed data for the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experiment – double-click on it and the spectrum will be displayed.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51" name="TextShape 1"/>
          <p:cNvSpPr txBox="1"/>
          <p:nvPr/>
        </p:nvSpPr>
        <p:spPr>
          <a:xfrm>
            <a:off x="2299680" y="4797720"/>
            <a:ext cx="67003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Often, when you open it the data will look like this… the lines are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out of phase. They should be absorptive, these are dispersive.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275560" y="4752000"/>
            <a:ext cx="6895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If you choose the Process tab, then the “Adjust Phase” menu, you 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will get a number of options for correcting the phase.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55" name="TextShape 1"/>
          <p:cNvSpPr txBox="1"/>
          <p:nvPr/>
        </p:nvSpPr>
        <p:spPr>
          <a:xfrm>
            <a:off x="2266560" y="4752000"/>
            <a:ext cx="6805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All of the commands can also be typed in to the box at the bottom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of the TopSpin window.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2254680" y="4797720"/>
            <a:ext cx="68893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To expand a region of the spectrum click (and hold) the cursor on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One side then drag the cursor over the region you want expanded.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2376000" y="360000"/>
            <a:ext cx="6584400" cy="4320000"/>
          </a:xfrm>
          <a:prstGeom prst="rect">
            <a:avLst/>
          </a:prstGeom>
          <a:ln>
            <a:noFill/>
          </a:ln>
        </p:spPr>
      </p:pic>
      <p:sp>
        <p:nvSpPr>
          <p:cNvPr id="59" name="TextShape 1"/>
          <p:cNvSpPr txBox="1"/>
          <p:nvPr/>
        </p:nvSpPr>
        <p:spPr>
          <a:xfrm>
            <a:off x="2273040" y="4680000"/>
            <a:ext cx="71589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GB" sz="1800" spc="-1" strike="noStrike">
                <a:latin typeface="Arial"/>
              </a:rPr>
              <a:t>You can adjust the vertical scale with the mouse wheel (or scroll-pad)</a:t>
            </a:r>
            <a:endParaRPr b="0" lang="en-GB" sz="1800" spc="-1" strike="noStrike">
              <a:latin typeface="Arial"/>
            </a:endParaRPr>
          </a:p>
          <a:p>
            <a:r>
              <a:rPr b="0" lang="en-GB" sz="1800" spc="-1" strike="noStrike">
                <a:latin typeface="Arial"/>
              </a:rPr>
              <a:t>When you do, you may find that the phase still isn’t quite right.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LibreOffice/6.2.3.2$Linux_X86_64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2019-09-17T13:08:22Z</dcterms:created>
  <dc:creator/>
  <dc:description/>
  <dc:language>en-GB</dc:language>
  <cp:lastModifiedBy/>
  <dcterms:modified xsi:type="dcterms:W3CDTF">2019-09-17T14:25:50Z</dcterms:modified>
  <cp:revision>3</cp:revision>
  <dc:subject/>
  <dc:title>NMR Presentation</dc:title>
</cp:coreProperties>
</file>